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7" r:id="rId4"/>
    <p:sldMasterId id="2147483738" r:id="rId5"/>
    <p:sldMasterId id="214748373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y="5143500" cx="9144000"/>
  <p:notesSz cx="6858000" cy="9144000"/>
  <p:embeddedFontLst>
    <p:embeddedFont>
      <p:font typeface="Inter SemiBold"/>
      <p:regular r:id="rId27"/>
      <p:bold r:id="rId28"/>
      <p:italic r:id="rId29"/>
      <p:boldItalic r:id="rId30"/>
    </p:embeddedFont>
    <p:embeddedFont>
      <p:font typeface="Inter Light"/>
      <p:regular r:id="rId31"/>
      <p:bold r:id="rId32"/>
      <p:italic r:id="rId33"/>
      <p:boldItalic r:id="rId34"/>
    </p:embeddedFont>
    <p:embeddedFont>
      <p:font typeface="Inter"/>
      <p:regular r:id="rId35"/>
      <p:bold r:id="rId36"/>
      <p:italic r:id="rId37"/>
      <p:boldItalic r:id="rId38"/>
    </p:embeddedFont>
    <p:embeddedFont>
      <p:font typeface="Roboto Mon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.fntdata"/><Relationship Id="rId20" Type="http://schemas.openxmlformats.org/officeDocument/2006/relationships/slide" Target="slides/slide13.xml"/><Relationship Id="rId42" Type="http://schemas.openxmlformats.org/officeDocument/2006/relationships/font" Target="fonts/RobotoMono-boldItalic.fntdata"/><Relationship Id="rId41" Type="http://schemas.openxmlformats.org/officeDocument/2006/relationships/font" Target="fonts/RobotoMono-italic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InterSemiBold-bold.fntdata"/><Relationship Id="rId27" Type="http://schemas.openxmlformats.org/officeDocument/2006/relationships/font" Target="fonts/InterSemiBold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InterSemiBold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InterLight-regular.fntdata"/><Relationship Id="rId30" Type="http://schemas.openxmlformats.org/officeDocument/2006/relationships/font" Target="fonts/InterSemiBold-boldItalic.fntdata"/><Relationship Id="rId11" Type="http://schemas.openxmlformats.org/officeDocument/2006/relationships/slide" Target="slides/slide4.xml"/><Relationship Id="rId33" Type="http://schemas.openxmlformats.org/officeDocument/2006/relationships/font" Target="fonts/InterLight-italic.fntdata"/><Relationship Id="rId10" Type="http://schemas.openxmlformats.org/officeDocument/2006/relationships/slide" Target="slides/slide3.xml"/><Relationship Id="rId32" Type="http://schemas.openxmlformats.org/officeDocument/2006/relationships/font" Target="fonts/InterLight-bold.fntdata"/><Relationship Id="rId13" Type="http://schemas.openxmlformats.org/officeDocument/2006/relationships/slide" Target="slides/slide6.xml"/><Relationship Id="rId35" Type="http://schemas.openxmlformats.org/officeDocument/2006/relationships/font" Target="fonts/Inter-regular.fntdata"/><Relationship Id="rId12" Type="http://schemas.openxmlformats.org/officeDocument/2006/relationships/slide" Target="slides/slide5.xml"/><Relationship Id="rId34" Type="http://schemas.openxmlformats.org/officeDocument/2006/relationships/font" Target="fonts/InterLight-boldItalic.fntdata"/><Relationship Id="rId15" Type="http://schemas.openxmlformats.org/officeDocument/2006/relationships/slide" Target="slides/slide8.xml"/><Relationship Id="rId37" Type="http://schemas.openxmlformats.org/officeDocument/2006/relationships/font" Target="fonts/Inter-italic.fntdata"/><Relationship Id="rId14" Type="http://schemas.openxmlformats.org/officeDocument/2006/relationships/slide" Target="slides/slide7.xml"/><Relationship Id="rId36" Type="http://schemas.openxmlformats.org/officeDocument/2006/relationships/font" Target="fonts/Inter-bold.fntdata"/><Relationship Id="rId17" Type="http://schemas.openxmlformats.org/officeDocument/2006/relationships/slide" Target="slides/slide10.xml"/><Relationship Id="rId39" Type="http://schemas.openxmlformats.org/officeDocument/2006/relationships/font" Target="fonts/RobotoMono-regular.fntdata"/><Relationship Id="rId16" Type="http://schemas.openxmlformats.org/officeDocument/2006/relationships/slide" Target="slides/slide9.xml"/><Relationship Id="rId38" Type="http://schemas.openxmlformats.org/officeDocument/2006/relationships/font" Target="fonts/Inter-bold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34cc4e5047c_0_1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34cc4e5047c_0_1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34cc4e5047c_0_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34cc4e5047c_0_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34cc4e5047c_0_1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34cc4e5047c_0_1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34cc4e5047c_0_1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34cc4e5047c_0_1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34cc4e5047c_0_1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34cc4e5047c_0_1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34cc4e5047c_0_1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34cc4e5047c_0_1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350526c5e8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350526c5e8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350526c5e8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350526c5e8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34cc4e5047c_0_1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34cc4e5047c_0_1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34cc4e5047c_0_1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34cc4e5047c_0_1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350526c5e8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350526c5e8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34cc4e504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34cc4e504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4cc4e5047c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34cc4e5047c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34cc4e5047c_0_9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34cc4e5047c_0_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34cc4e5047c_0_1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34cc4e5047c_0_1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34cc4e5047c_0_1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34cc4e5047c_0_1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34cc4e5047c_0_1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34cc4e5047c_0_1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34cc4e5047c_0_1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34cc4e5047c_0_1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34cc4e5047c_0_1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34cc4e5047c_0_1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6" name="Google Shape;66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8" name="Google Shape;6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73" name="Google Shape;7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7" name="Google Shape;7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" name="Google Shape;89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" name="Google Shape;93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" name="Google Shape;102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3" name="Google Shape;103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4" name="Google Shape;104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1" name="Google Shape;111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3" name="Google Shape;113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8" name="Google Shape;118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9" name="Google Shape;119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20" name="Google Shape;120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21" name="Google Shape;121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7" name="Google Shape;157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6" name="Google Shape;166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71" name="Google Shape;171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" name="Google Shape;174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8" name="Google Shape;178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9" name="Google Shape;179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3" name="Google Shape;193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5" name="Google Shape;195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7" name="Google Shape;197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9" name="Google Shape;199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1" name="Google Shape;201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3" name="Google Shape;203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4" name="Google Shape;204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9" name="Google Shape;209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12" name="Google Shape;212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17" name="Google Shape;217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0" name="Google Shape;220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1" name="Google Shape;221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2" name="Google Shape;222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3" name="Google Shape;223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4" name="Google Shape;224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25" name="Google Shape;225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8" name="Google Shape;228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0" name="Google Shape;230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1" name="Google Shape;231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2" name="Google Shape;232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3" name="Google Shape;233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4" name="Google Shape;234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5" name="Google Shape;235;p3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6" name="Google Shape;236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0" name="Google Shape;240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1" name="Google Shape;241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2" name="Google Shape;242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4" name="Google Shape;244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5" name="Google Shape;245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6" name="Google Shape;246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7" name="Google Shape;247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8" name="Google Shape;248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9" name="Google Shape;249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0" name="Google Shape;250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1" name="Google Shape;251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2" name="Google Shape;252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3" name="Google Shape;253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4" name="Google Shape;254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55" name="Google Shape;255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7" name="Google Shape;26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6" name="Google Shape;27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7" name="Google Shape;28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8" name="Google Shape;28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92" name="Google Shape;29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6" name="Google Shape;29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1" name="Google Shape;30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4" name="Google Shape;30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5" name="Google Shape;30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1" name="Google Shape;31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9" name="Google Shape;31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2" name="Google Shape;33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3" name="Google Shape;33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4" name="Google Shape;33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6" name="Google Shape;33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2" name="Google Shape;34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6" name="Google Shape;34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9" name="Google Shape;34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0" name="Google Shape;35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2" name="Google Shape;35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5" name="Google Shape;35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0" name="Google Shape;36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2" name="Google Shape;36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3" name="Google Shape;36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4" name="Google Shape;36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7" name="Google Shape;37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5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387" name="Google Shape;387;p5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8" name="Google Shape;388;p5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389" name="Google Shape;389;p5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0" name="Google Shape;390;p5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1" name="Google Shape;391;p5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4" name="Google Shape;394;p5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5" name="Google Shape;395;p5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396" name="Google Shape;396;p5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7" name="Google Shape;397;p5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398" name="Google Shape;398;p5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9" name="Google Shape;399;p5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00" name="Google Shape;400;p5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403" name="Google Shape;403;p5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4" name="Google Shape;404;p5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405" name="Google Shape;405;p5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406" name="Google Shape;406;p5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407" name="Google Shape;407;p5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8" name="Google Shape;408;p5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9" name="Google Shape;409;p5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1" name="Google Shape;411;p5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5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3" name="Google Shape;413;p5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14" name="Google Shape;414;p5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5" name="Google Shape;415;p5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5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19" name="Google Shape;419;p5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0" name="Google Shape;420;p5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1" name="Google Shape;421;p5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22" name="Google Shape;422;p5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23" name="Google Shape;423;p5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4" name="Google Shape;424;p5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5" name="Google Shape;425;p5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8" name="Google Shape;428;p5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9" name="Google Shape;429;p5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430" name="Google Shape;430;p5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31" name="Google Shape;431;p5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32" name="Google Shape;432;p5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33" name="Google Shape;433;p5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34" name="Google Shape;434;p5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5" name="Google Shape;435;p5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6" name="Google Shape;436;p5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39" name="Google Shape;439;p6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0" name="Google Shape;440;p6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441" name="Google Shape;441;p6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442" name="Google Shape;442;p6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43" name="Google Shape;443;p6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4" name="Google Shape;444;p6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5" name="Google Shape;445;p6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448" name="Google Shape;448;p6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449" name="Google Shape;449;p6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450" name="Google Shape;450;p6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451" name="Google Shape;451;p6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2" name="Google Shape;452;p6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6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4" name="Google Shape;454;p6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6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" name="Google Shape;456;p6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7" name="Google Shape;457;p6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8" name="Google Shape;458;p6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9" name="Google Shape;459;p6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6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462" name="Google Shape;462;p6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6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4" name="Google Shape;464;p6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5" name="Google Shape;465;p6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6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7" name="Google Shape;467;p6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8" name="Google Shape;468;p6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9" name="Google Shape;469;p6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0" name="Google Shape;470;p6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1" name="Google Shape;471;p6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474" name="Google Shape;474;p6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5" name="Google Shape;475;p6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6" name="Google Shape;476;p6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477" name="Google Shape;477;p63"/>
          <p:cNvCxnSpPr>
            <a:endCxn id="478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9" name="Google Shape;479;p6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6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8" name="Google Shape;478;p6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1" name="Google Shape;481;p6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2" name="Google Shape;482;p6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3" name="Google Shape;483;p6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4" name="Google Shape;484;p6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85" name="Google Shape;485;p6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6" name="Google Shape;486;p6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87" name="Google Shape;487;p6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488" name="Google Shape;488;p6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9" name="Google Shape;489;p6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0" name="Google Shape;490;p6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1" name="Google Shape;491;p6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3" name="Google Shape;493;p6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4" name="Google Shape;494;p6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495" name="Google Shape;495;p6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96" name="Google Shape;496;p6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7" name="Google Shape;497;p6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8" name="Google Shape;498;p6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501" name="Google Shape;501;p6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502" name="Google Shape;502;p6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3" name="Google Shape;503;p6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04" name="Google Shape;504;p6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5" name="Google Shape;505;p6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508" name="Google Shape;508;p6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509" name="Google Shape;509;p6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0" name="Google Shape;510;p6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1" name="Google Shape;511;p6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2" name="Google Shape;512;p6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13" name="Google Shape;513;p6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4" name="Google Shape;514;p6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15" name="Google Shape;515;p6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6" name="Google Shape;516;p6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7" name="Google Shape;517;p6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8" name="Google Shape;518;p6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0" name="Google Shape;520;p6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1" name="Google Shape;521;p6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522" name="Google Shape;522;p6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23" name="Google Shape;523;p6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524" name="Google Shape;524;p6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25" name="Google Shape;525;p6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526" name="Google Shape;526;p6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27" name="Google Shape;527;p6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528" name="Google Shape;528;p6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29" name="Google Shape;529;p6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530" name="Google Shape;530;p6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31" name="Google Shape;531;p6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532" name="Google Shape;532;p6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33" name="Google Shape;533;p6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534" name="Google Shape;534;p6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35" name="Google Shape;535;p6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6" name="Google Shape;536;p6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39" name="Google Shape;539;p6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0" name="Google Shape;540;p6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541" name="Google Shape;541;p6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542" name="Google Shape;542;p6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43" name="Google Shape;543;p6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4" name="Google Shape;544;p6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547" name="Google Shape;547;p6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550" name="Google Shape;550;p7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551" name="Google Shape;551;p7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552" name="Google Shape;552;p7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553" name="Google Shape;553;p7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554" name="Google Shape;554;p7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555" name="Google Shape;555;p7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6" name="Google Shape;556;p7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557" name="Google Shape;557;p7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58" name="Google Shape;558;p7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559" name="Google Shape;559;p7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60" name="Google Shape;560;p7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61" name="Google Shape;561;p7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62" name="Google Shape;562;p7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63" name="Google Shape;563;p7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64" name="Google Shape;564;p7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565" name="Google Shape;565;p7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6" name="Google Shape;566;p7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7" name="Google Shape;567;p7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570" name="Google Shape;570;p7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571" name="Google Shape;571;p7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572" name="Google Shape;572;p7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73" name="Google Shape;573;p7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74" name="Google Shape;574;p7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75" name="Google Shape;575;p7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576" name="Google Shape;576;p7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577" name="Google Shape;577;p7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578" name="Google Shape;578;p7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79" name="Google Shape;579;p7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580" name="Google Shape;580;p7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581" name="Google Shape;581;p7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582" name="Google Shape;582;p7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83" name="Google Shape;583;p7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84" name="Google Shape;584;p7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585" name="Google Shape;585;p7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7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7" name="Google Shape;587;p7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90" name="Google Shape;590;p7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1" name="Google Shape;591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7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4" name="Google Shape;594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97" name="Google Shape;597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98" name="Google Shape;598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01" name="Google Shape;601;p7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02" name="Google Shape;602;p7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03" name="Google Shape;603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06" name="Google Shape;606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7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9" name="Google Shape;609;p7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10" name="Google Shape;610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13" name="Google Shape;613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7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7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17" name="Google Shape;617;p7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8" name="Google Shape;618;p7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19" name="Google Shape;619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8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622" name="Google Shape;622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8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5" name="Google Shape;625;p8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26" name="Google Shape;626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8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31" name="Google Shape;631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2" name="Google Shape;632;p8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3" name="Google Shape;633;p8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4" name="Google Shape;634;p8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5" name="Google Shape;635;p8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6" name="Google Shape;636;p8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7" name="Google Shape;637;p8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40" name="Google Shape;640;p8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1" name="Google Shape;641;p8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42" name="Google Shape;642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5" name="Google Shape;645;p8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46" name="Google Shape;646;p8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7" name="Google Shape;647;p8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8" name="Google Shape;648;p8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49" name="Google Shape;649;p8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2" name="Google Shape;652;p8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3" name="Google Shape;653;p8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4" name="Google Shape;654;p8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5" name="Google Shape;655;p8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56" name="Google Shape;656;p8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57" name="Google Shape;657;p8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58" name="Google Shape;658;p8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1" name="Google Shape;661;p8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2" name="Google Shape;662;p8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3" name="Google Shape;663;p8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4" name="Google Shape;664;p8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5" name="Google Shape;665;p8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6" name="Google Shape;666;p8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67" name="Google Shape;667;p8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68" name="Google Shape;668;p8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69" name="Google Shape;669;p8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72" name="Google Shape;672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3" name="Google Shape;673;p8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8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76" name="Google Shape;676;p8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677" name="Google Shape;677;p8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678" name="Google Shape;678;p8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79" name="Google Shape;679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0" name="Google Shape;680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81" name="Google Shape;681;p8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82" name="Google Shape;682;p8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85" name="Google Shape;685;p9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86" name="Google Shape;686;p9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87" name="Google Shape;687;p9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88" name="Google Shape;688;p9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89" name="Google Shape;689;p9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0" name="Google Shape;690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1" name="Google Shape;691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92" name="Google Shape;692;p9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93" name="Google Shape;693;p9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94" name="Google Shape;694;p9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9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697" name="Google Shape;697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0" name="Google Shape;700;p9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01" name="Google Shape;701;p9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02" name="Google Shape;702;p9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9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04" name="Google Shape;704;p9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05" name="Google Shape;705;p9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06" name="Google Shape;706;p9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707" name="Google Shape;707;p9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08" name="Google Shape;708;p9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709" name="Google Shape;709;p9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4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70.xml"/><Relationship Id="rId22" Type="http://schemas.openxmlformats.org/officeDocument/2006/relationships/slideLayout" Target="../slideLayouts/slideLayout72.xml"/><Relationship Id="rId21" Type="http://schemas.openxmlformats.org/officeDocument/2006/relationships/slideLayout" Target="../slideLayouts/slideLayout71.xml"/><Relationship Id="rId24" Type="http://schemas.openxmlformats.org/officeDocument/2006/relationships/slideLayout" Target="../slideLayouts/slideLayout74.xml"/><Relationship Id="rId23" Type="http://schemas.openxmlformats.org/officeDocument/2006/relationships/slideLayout" Target="../slideLayouts/slideLayout73.xml"/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76.xml"/><Relationship Id="rId25" Type="http://schemas.openxmlformats.org/officeDocument/2006/relationships/slideLayout" Target="../slideLayouts/slideLayout75.xml"/><Relationship Id="rId28" Type="http://schemas.openxmlformats.org/officeDocument/2006/relationships/slideLayout" Target="../slideLayouts/slideLayout78.xml"/><Relationship Id="rId27" Type="http://schemas.openxmlformats.org/officeDocument/2006/relationships/slideLayout" Target="../slideLayouts/slideLayout77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29" Type="http://schemas.openxmlformats.org/officeDocument/2006/relationships/slideLayout" Target="../slideLayouts/slideLayout79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31" Type="http://schemas.openxmlformats.org/officeDocument/2006/relationships/slideLayout" Target="../slideLayouts/slideLayout81.xml"/><Relationship Id="rId3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61.xml"/><Relationship Id="rId33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60.xml"/><Relationship Id="rId3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63.xml"/><Relationship Id="rId3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62.xml"/><Relationship Id="rId34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65.xml"/><Relationship Id="rId37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64.xml"/><Relationship Id="rId36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67.xml"/><Relationship Id="rId3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66.xml"/><Relationship Id="rId38" Type="http://schemas.openxmlformats.org/officeDocument/2006/relationships/slideLayout" Target="../slideLayouts/slideLayout88.xml"/><Relationship Id="rId19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2" name="Google Shape;382;p5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83" name="Google Shape;383;p5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  <p:sldLayoutId id="2147483720" r:id="rId23"/>
    <p:sldLayoutId id="2147483721" r:id="rId24"/>
    <p:sldLayoutId id="2147483722" r:id="rId25"/>
    <p:sldLayoutId id="2147483723" r:id="rId26"/>
    <p:sldLayoutId id="2147483724" r:id="rId27"/>
    <p:sldLayoutId id="2147483725" r:id="rId28"/>
    <p:sldLayoutId id="2147483726" r:id="rId29"/>
    <p:sldLayoutId id="2147483727" r:id="rId30"/>
    <p:sldLayoutId id="2147483728" r:id="rId31"/>
    <p:sldLayoutId id="2147483729" r:id="rId32"/>
    <p:sldLayoutId id="2147483730" r:id="rId33"/>
    <p:sldLayoutId id="2147483731" r:id="rId34"/>
    <p:sldLayoutId id="2147483732" r:id="rId35"/>
    <p:sldLayoutId id="2147483733" r:id="rId36"/>
    <p:sldLayoutId id="2147483734" r:id="rId37"/>
    <p:sldLayoutId id="2147483735" r:id="rId38"/>
    <p:sldLayoutId id="214748373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currentaffairs.org/news/2021/10/how-the-titanic-haunts-us" TargetMode="External"/><Relationship Id="rId4" Type="http://schemas.openxmlformats.org/officeDocument/2006/relationships/hyperlink" Target="https://www.currentaffairs.org/news/2021/10/how-the-titanic-haunts-us" TargetMode="External"/><Relationship Id="rId9" Type="http://schemas.openxmlformats.org/officeDocument/2006/relationships/hyperlink" Target="https://beyondpenguins.ehe.osu.edu/issue/icebergs-and-glaciers/all-about-icebergs" TargetMode="External"/><Relationship Id="rId5" Type="http://schemas.openxmlformats.org/officeDocument/2006/relationships/hyperlink" Target="https://apnews.com/article/titanic-expedition-rmst-marconi-radio-ce027ac27d8f4804304b5f33fa471dda" TargetMode="External"/><Relationship Id="rId6" Type="http://schemas.openxmlformats.org/officeDocument/2006/relationships/hyperlink" Target="https://apnews.com/article/titanic-expedition-rmst-marconi-radio-ce027ac27d8f4804304b5f33fa471dda" TargetMode="External"/><Relationship Id="rId7" Type="http://schemas.openxmlformats.org/officeDocument/2006/relationships/hyperlink" Target="https://icorridor.org/2018/11/23/the-titanic-ii-will-retrace-the-journey-of-the-famous-ship-in-2022/" TargetMode="External"/><Relationship Id="rId8" Type="http://schemas.openxmlformats.org/officeDocument/2006/relationships/hyperlink" Target="https://icorridor.org/2018/11/23/the-titanic-ii-will-retrace-the-journey-of-the-famous-ship-in-2022/" TargetMode="External"/><Relationship Id="rId10" Type="http://schemas.openxmlformats.org/officeDocument/2006/relationships/hyperlink" Target="https://beyondpenguins.ehe.osu.edu/issue/icebergs-and-glaciers/all-about-iceberg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awesomedata/awesome-public-datasets" TargetMode="External"/><Relationship Id="rId4" Type="http://schemas.openxmlformats.org/officeDocument/2006/relationships/hyperlink" Target="https://github.com/awesomedata/awesome-public-datasets" TargetMode="External"/><Relationship Id="rId5" Type="http://schemas.openxmlformats.org/officeDocument/2006/relationships/hyperlink" Target="https://github.com/awesomedata/awesome-public-datasets" TargetMode="External"/><Relationship Id="rId6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93"/>
          <p:cNvSpPr txBox="1"/>
          <p:nvPr>
            <p:ph type="ctrTitle"/>
          </p:nvPr>
        </p:nvSpPr>
        <p:spPr>
          <a:xfrm>
            <a:off x="0" y="0"/>
            <a:ext cx="9254400" cy="5143500"/>
          </a:xfrm>
          <a:prstGeom prst="rect">
            <a:avLst/>
          </a:prstGeom>
          <a:effectLst>
            <a:outerShdw blurRad="5429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50"/>
              <a:t>                               </a:t>
            </a:r>
            <a:r>
              <a:rPr b="1" lang="en" sz="2750">
                <a:solidFill>
                  <a:schemeClr val="lt1"/>
                </a:solidFill>
              </a:rPr>
              <a:t>LSC 563: Data Visualization Final Project</a:t>
            </a:r>
            <a:endParaRPr b="1" sz="275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77">
                <a:solidFill>
                  <a:schemeClr val="lt1"/>
                </a:solidFill>
              </a:rPr>
              <a:t>                                        Socioeconomic Disparities in Survival During the Titanic Disaster:</a:t>
            </a:r>
            <a:endParaRPr b="1" sz="1777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77">
                <a:solidFill>
                  <a:schemeClr val="lt1"/>
                </a:solidFill>
              </a:rPr>
              <a:t>                                               A Data Visualization Study</a:t>
            </a:r>
            <a:endParaRPr b="1" sz="1777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77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5"/>
          </a:p>
        </p:txBody>
      </p:sp>
      <p:sp>
        <p:nvSpPr>
          <p:cNvPr id="715" name="Google Shape;715;p93"/>
          <p:cNvSpPr txBox="1"/>
          <p:nvPr>
            <p:ph idx="1" type="subTitle"/>
          </p:nvPr>
        </p:nvSpPr>
        <p:spPr>
          <a:xfrm>
            <a:off x="623400" y="4302925"/>
            <a:ext cx="8520600" cy="792600"/>
          </a:xfrm>
          <a:prstGeom prst="rect">
            <a:avLst/>
          </a:prstGeom>
          <a:effectLst>
            <a:outerShdw blurRad="528638" rotWithShape="0" algn="bl" dir="5400000" dist="257175">
              <a:srgbClr val="000000"/>
            </a:outerShdw>
            <a:reflection blurRad="0" dir="5400000" dist="3810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Ibrahima Medina Aaquil</a:t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020"/>
              <a:t>Challenges Faced During Analysis &amp; Visualization</a:t>
            </a:r>
            <a:endParaRPr b="1" sz="2020"/>
          </a:p>
        </p:txBody>
      </p:sp>
      <p:sp>
        <p:nvSpPr>
          <p:cNvPr id="810" name="Google Shape;810;p109"/>
          <p:cNvSpPr txBox="1"/>
          <p:nvPr>
            <p:ph idx="1" type="body"/>
          </p:nvPr>
        </p:nvSpPr>
        <p:spPr>
          <a:xfrm>
            <a:off x="0" y="1017725"/>
            <a:ext cx="91440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000">
                <a:solidFill>
                  <a:schemeClr val="dk1"/>
                </a:solidFill>
              </a:rPr>
              <a:t>🧹 </a:t>
            </a:r>
            <a:r>
              <a:rPr b="1" lang="en" sz="6000">
                <a:solidFill>
                  <a:schemeClr val="dk1"/>
                </a:solidFill>
              </a:rPr>
              <a:t>Data Cleaning</a:t>
            </a:r>
            <a:endParaRPr b="1" sz="6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</a:rPr>
              <a:t>▸ Had to rename inconsistent column names for easier use in R</a:t>
            </a:r>
            <a:endParaRPr sz="5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</a:rPr>
              <a:t>▸ Some missing or NA values in age and fare required filtering</a:t>
            </a:r>
            <a:endParaRPr sz="5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000">
                <a:solidFill>
                  <a:schemeClr val="dk1"/>
                </a:solidFill>
              </a:rPr>
              <a:t>📊 </a:t>
            </a:r>
            <a:r>
              <a:rPr b="1" lang="en" sz="6000">
                <a:solidFill>
                  <a:schemeClr val="dk1"/>
                </a:solidFill>
              </a:rPr>
              <a:t>Plotting Issues</a:t>
            </a:r>
            <a:endParaRPr b="1"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</a:rPr>
              <a:t>             ▸ Overlaying multiple plot types (e.g., violin + box + jitter) took trial and error</a:t>
            </a:r>
            <a:endParaRPr sz="5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</a:rPr>
              <a:t>             ▸ LOESS &amp; regression plots needed scale adjustments for clarity</a:t>
            </a:r>
            <a:endParaRPr sz="5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6000">
                <a:solidFill>
                  <a:schemeClr val="dk1"/>
                </a:solidFill>
              </a:rPr>
              <a:t>🎯 Analytical Decisions</a:t>
            </a:r>
            <a:endParaRPr b="1"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</a:rPr>
              <a:t>          ▸ Deciding how to define "poorest" passengers (used bottom 25% fare)</a:t>
            </a:r>
            <a:endParaRPr sz="5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</a:rPr>
              <a:t>         ▸ Faceting and axis adjustments were needed to avoid misleading visuals</a:t>
            </a:r>
            <a:br>
              <a:rPr lang="en" sz="5000">
                <a:solidFill>
                  <a:schemeClr val="dk1"/>
                </a:solidFill>
              </a:rPr>
            </a:br>
            <a:endParaRPr sz="5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66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66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  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en" sz="2300"/>
              <a:t>📸 Image Sources</a:t>
            </a:r>
            <a:endParaRPr b="1" sz="2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</p:txBody>
      </p:sp>
      <p:sp>
        <p:nvSpPr>
          <p:cNvPr id="820" name="Google Shape;820;p1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effectLst>
            <a:reflection blurRad="0" dir="5400000" dist="3810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Current Affairs. (2021, October). </a:t>
            </a:r>
            <a:r>
              <a:rPr i="1" lang="en" sz="1100">
                <a:solidFill>
                  <a:schemeClr val="dk1"/>
                </a:solidFill>
              </a:rPr>
              <a:t>How the Titanic haunts us.</a:t>
            </a:r>
            <a:r>
              <a:rPr lang="en" sz="1100">
                <a:solidFill>
                  <a:schemeClr val="dk1"/>
                </a:solidFill>
              </a:rPr>
              <a:t> Retrieved from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https://www.currentaffairs.org/news/2021/10/how-the-titanic-haunts-us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AP News. (n.d.). </a:t>
            </a:r>
            <a:r>
              <a:rPr i="1" lang="en" sz="1100">
                <a:solidFill>
                  <a:schemeClr val="dk1"/>
                </a:solidFill>
              </a:rPr>
              <a:t>A new Titanic expedition is planned. The US is fighting it, says wreck is a grave site.</a:t>
            </a:r>
            <a:r>
              <a:rPr lang="en" sz="1100">
                <a:solidFill>
                  <a:schemeClr val="dk1"/>
                </a:solidFill>
              </a:rPr>
              <a:t> Retrieved from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chemeClr val="hlink"/>
                </a:solidFill>
                <a:hlinkClick r:id="rId6"/>
              </a:rPr>
              <a:t>https://apnews.com/article/titanic-expedition-rmst-marconi-radio-ce027ac27d8f4804304b5f33fa471dda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iCorridor. (2018, November 23). </a:t>
            </a:r>
            <a:r>
              <a:rPr i="1" lang="en" sz="1100">
                <a:solidFill>
                  <a:schemeClr val="dk1"/>
                </a:solidFill>
              </a:rPr>
              <a:t>The Titanic II will retrace the journey of the famous ship in 2022</a:t>
            </a:r>
            <a:r>
              <a:rPr lang="en" sz="1100">
                <a:solidFill>
                  <a:schemeClr val="dk1"/>
                </a:solidFill>
              </a:rPr>
              <a:t> [Photograph]. Retrieved from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chemeClr val="hlink"/>
                </a:solidFill>
                <a:hlinkClick r:id="rId8"/>
              </a:rPr>
              <a:t>https://icorridor.org/2018/11/23/the-titanic-ii-will-retrace-the-journey-of-the-famous-ship-in-2022/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Beyond Penguins and Polar Bears – The Ohio State University. (n.d.). </a:t>
            </a:r>
            <a:r>
              <a:rPr i="1" lang="en" sz="1100">
                <a:solidFill>
                  <a:schemeClr val="dk1"/>
                </a:solidFill>
              </a:rPr>
              <a:t>All About Icebergs.</a:t>
            </a:r>
            <a:r>
              <a:rPr lang="en" sz="1100">
                <a:solidFill>
                  <a:schemeClr val="dk1"/>
                </a:solidFill>
              </a:rPr>
              <a:t> Retrieved from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chemeClr val="hlink"/>
                </a:solidFill>
                <a:hlinkClick r:id="rId10"/>
              </a:rPr>
              <a:t>https://beyondpenguins.ehe.osu.edu/issue/icebergs-and-glaciers/all-about-icebergs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0" name="Google Shape;720;p94" title="cruise-ship-510668_128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94"/>
          <p:cNvSpPr txBox="1"/>
          <p:nvPr/>
        </p:nvSpPr>
        <p:spPr>
          <a:xfrm>
            <a:off x="0" y="-22075"/>
            <a:ext cx="9243300" cy="514350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 dir="5460000" dist="19050">
              <a:srgbClr val="000000"/>
            </a:outerShdw>
            <a:reflection blurRad="0" dir="5400000" dist="104775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Times New Roman"/>
              <a:buChar char="●"/>
            </a:pPr>
            <a: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sinking of the Titanic in 1912 remains one of the most well-known maritime disasters in history.</a:t>
            </a:r>
            <a:b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1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Times New Roman"/>
              <a:buChar char="●"/>
            </a:pPr>
            <a: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Survival was not random; patterns emerged based on gender, class, age, and economic status.</a:t>
            </a:r>
            <a:b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1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Times New Roman"/>
              <a:buChar char="●"/>
            </a:pPr>
            <a: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analyzes survival patterns using data visualization techniques in R.</a:t>
            </a:r>
            <a:b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1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Times New Roman"/>
              <a:buChar char="●"/>
            </a:pPr>
            <a: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Central Research Question:</a:t>
            </a:r>
            <a:b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1" lang="en" sz="17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did socioeconomic status, gender, age, and ticket fare influence survival rates aboard the Titanic?</a:t>
            </a:r>
            <a:br>
              <a:rPr b="1" i="1" lang="en" sz="17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i="1" sz="1700" u="sng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Times New Roman"/>
              <a:buChar char="●"/>
            </a:pPr>
            <a:r>
              <a:rPr b="1"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study bridges historical context and modern data analytics to explore the human impact of inequality during crisis.</a:t>
            </a:r>
            <a:endParaRPr b="1" sz="1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5"/>
          <p:cNvSpPr txBox="1"/>
          <p:nvPr>
            <p:ph type="title"/>
          </p:nvPr>
        </p:nvSpPr>
        <p:spPr>
          <a:xfrm>
            <a:off x="0" y="0"/>
            <a:ext cx="9144000" cy="12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&amp; Tools</a:t>
            </a:r>
            <a:endParaRPr sz="2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95"/>
          <p:cNvSpPr txBox="1"/>
          <p:nvPr>
            <p:ph idx="2" type="body"/>
          </p:nvPr>
        </p:nvSpPr>
        <p:spPr>
          <a:xfrm>
            <a:off x="-30200" y="2025725"/>
            <a:ext cx="2654400" cy="18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Titanic Dataset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from the</a:t>
            </a:r>
            <a:r>
              <a:rPr b="1" lang="en" sz="1500">
                <a:solidFill>
                  <a:srgbClr val="0000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 sz="1500" u="sng">
                <a:solidFill>
                  <a:schemeClr val="fol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Awesome Public Datasets GitHub Repository</a:t>
            </a:r>
            <a:br>
              <a:rPr b="1" lang="en" sz="1500" u="sng">
                <a:solidFill>
                  <a:schemeClr val="fol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</a:b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(891 passengers, includes survival status, class, gender, age, fare, embarkation)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8" name="Google Shape;728;p95"/>
          <p:cNvSpPr txBox="1"/>
          <p:nvPr>
            <p:ph idx="3" type="subTitle"/>
          </p:nvPr>
        </p:nvSpPr>
        <p:spPr>
          <a:xfrm>
            <a:off x="3060050" y="1322325"/>
            <a:ext cx="21510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="1"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ool Used</a:t>
            </a: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b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9" name="Google Shape;729;p95"/>
          <p:cNvSpPr txBox="1"/>
          <p:nvPr>
            <p:ph idx="4" type="body"/>
          </p:nvPr>
        </p:nvSpPr>
        <p:spPr>
          <a:xfrm>
            <a:off x="2966300" y="2043750"/>
            <a:ext cx="2186700" cy="10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RStudio (with tidyverse, readr, ggplot2, ggridges, viridis, forcats)</a:t>
            </a:r>
            <a:endParaRPr b="1"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95"/>
          <p:cNvSpPr txBox="1"/>
          <p:nvPr>
            <p:ph idx="5" type="subTitle"/>
          </p:nvPr>
        </p:nvSpPr>
        <p:spPr>
          <a:xfrm>
            <a:off x="5654925" y="1322325"/>
            <a:ext cx="21510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this dataset?</a:t>
            </a:r>
            <a:br>
              <a:rPr b="1"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95"/>
          <p:cNvSpPr txBox="1"/>
          <p:nvPr>
            <p:ph idx="6" type="body"/>
          </p:nvPr>
        </p:nvSpPr>
        <p:spPr>
          <a:xfrm>
            <a:off x="5637075" y="2025727"/>
            <a:ext cx="2186700" cy="3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1" marL="9144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○"/>
            </a:pPr>
            <a:r>
              <a:rPr b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Rich historical relevance</a:t>
            </a:r>
            <a:br>
              <a:rPr b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○"/>
            </a:pPr>
            <a:r>
              <a:rPr b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Offers structured, individual-level data</a:t>
            </a:r>
            <a:br>
              <a:rPr b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○"/>
            </a:pPr>
            <a:r>
              <a:rPr b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Enables clear visualizations of class and gender disparity in survival</a:t>
            </a:r>
            <a:br>
              <a:rPr b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2" name="Google Shape;732;p95"/>
          <p:cNvSpPr txBox="1"/>
          <p:nvPr/>
        </p:nvSpPr>
        <p:spPr>
          <a:xfrm>
            <a:off x="342000" y="1442250"/>
            <a:ext cx="21510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33" name="Google Shape;733;p95"/>
          <p:cNvCxnSpPr/>
          <p:nvPr/>
        </p:nvCxnSpPr>
        <p:spPr>
          <a:xfrm>
            <a:off x="2795250" y="2025725"/>
            <a:ext cx="0" cy="225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4" name="Google Shape;734;p95"/>
          <p:cNvCxnSpPr/>
          <p:nvPr/>
        </p:nvCxnSpPr>
        <p:spPr>
          <a:xfrm>
            <a:off x="5324038" y="2025725"/>
            <a:ext cx="0" cy="225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5" name="Google Shape;735;p95"/>
          <p:cNvPicPr preferRelativeResize="0"/>
          <p:nvPr/>
        </p:nvPicPr>
        <p:blipFill>
          <a:blip r:embed="rId6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96"/>
          <p:cNvSpPr txBox="1"/>
          <p:nvPr>
            <p:ph type="title"/>
          </p:nvPr>
        </p:nvSpPr>
        <p:spPr>
          <a:xfrm>
            <a:off x="0" y="0"/>
            <a:ext cx="9144000" cy="950700"/>
          </a:xfrm>
          <a:prstGeom prst="rect">
            <a:avLst/>
          </a:prstGeom>
          <a:effectLst>
            <a:outerShdw rotWithShape="0" algn="bl" dir="5460000" dist="9525">
              <a:srgbClr val="FFFF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Analysis Overview</a:t>
            </a:r>
            <a:endParaRPr sz="2000" u="sng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🔧 Data Cleaning &amp; Prep</a:t>
            </a:r>
            <a:endParaRPr b="0" sz="15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741" name="Google Shape;741;p96"/>
          <p:cNvSpPr txBox="1"/>
          <p:nvPr>
            <p:ph idx="1" type="subTitle"/>
          </p:nvPr>
        </p:nvSpPr>
        <p:spPr>
          <a:xfrm>
            <a:off x="4425" y="1200925"/>
            <a:ext cx="26187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00"/>
                </a:solidFill>
              </a:rPr>
              <a:t>Renamed columns for consistency</a:t>
            </a:r>
            <a:endParaRPr sz="1400">
              <a:solidFill>
                <a:srgbClr val="FFFF00"/>
              </a:solidFill>
            </a:endParaRPr>
          </a:p>
        </p:txBody>
      </p:sp>
      <p:sp>
        <p:nvSpPr>
          <p:cNvPr id="742" name="Google Shape;742;p96"/>
          <p:cNvSpPr txBox="1"/>
          <p:nvPr>
            <p:ph idx="2" type="body"/>
          </p:nvPr>
        </p:nvSpPr>
        <p:spPr>
          <a:xfrm>
            <a:off x="-13850" y="1686331"/>
            <a:ext cx="2681100" cy="512700"/>
          </a:xfrm>
          <a:prstGeom prst="rect">
            <a:avLst/>
          </a:prstGeom>
          <a:effectLst>
            <a:outerShdw blurRad="385763" rotWithShape="0" algn="bl" dir="10080000" dist="19050">
              <a:srgbClr val="FFFF00">
                <a:alpha val="4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Recoded </a:t>
            </a:r>
            <a:r>
              <a:rPr lang="en" sz="14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Survived</a:t>
            </a:r>
            <a:r>
              <a:rPr lang="en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as </a:t>
            </a:r>
            <a:endParaRPr sz="14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"Yes"</a:t>
            </a:r>
            <a:r>
              <a:rPr lang="en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/ </a:t>
            </a:r>
            <a:r>
              <a:rPr lang="en" sz="14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"No"</a:t>
            </a:r>
            <a:endParaRPr sz="1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96"/>
          <p:cNvSpPr txBox="1"/>
          <p:nvPr>
            <p:ph idx="3" type="subTitle"/>
          </p:nvPr>
        </p:nvSpPr>
        <p:spPr>
          <a:xfrm>
            <a:off x="2898550" y="501300"/>
            <a:ext cx="24588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📊 Summary Statistics</a:t>
            </a:r>
            <a:endParaRPr sz="15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96"/>
          <p:cNvSpPr txBox="1"/>
          <p:nvPr>
            <p:ph idx="4" type="body"/>
          </p:nvPr>
        </p:nvSpPr>
        <p:spPr>
          <a:xfrm>
            <a:off x="2776000" y="1200925"/>
            <a:ext cx="3202200" cy="510600"/>
          </a:xfrm>
          <a:prstGeom prst="rect">
            <a:avLst/>
          </a:prstGeom>
          <a:effectLst>
            <a:outerShdw blurRad="442913" rotWithShape="0" algn="bl" dir="5400000" dist="19050">
              <a:srgbClr val="000000">
                <a:alpha val="4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FFFF00"/>
                </a:solidFill>
              </a:rPr>
              <a:t> Calculated fare averages by class &amp;  gender</a:t>
            </a:r>
            <a:endParaRPr sz="1400">
              <a:solidFill>
                <a:srgbClr val="FFFF00"/>
              </a:solidFill>
            </a:endParaRPr>
          </a:p>
        </p:txBody>
      </p:sp>
      <p:sp>
        <p:nvSpPr>
          <p:cNvPr id="745" name="Google Shape;745;p96"/>
          <p:cNvSpPr txBox="1"/>
          <p:nvPr>
            <p:ph idx="5" type="subTitle"/>
          </p:nvPr>
        </p:nvSpPr>
        <p:spPr>
          <a:xfrm>
            <a:off x="5394700" y="635075"/>
            <a:ext cx="3704100" cy="5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00"/>
                </a:solidFill>
              </a:rPr>
              <a:t>                  🔍 Exploratory Analysis</a:t>
            </a:r>
            <a:endParaRPr sz="1500">
              <a:solidFill>
                <a:srgbClr val="FFFF00"/>
              </a:solidFill>
            </a:endParaRPr>
          </a:p>
        </p:txBody>
      </p:sp>
      <p:sp>
        <p:nvSpPr>
          <p:cNvPr id="746" name="Google Shape;746;p96"/>
          <p:cNvSpPr txBox="1"/>
          <p:nvPr>
            <p:ph idx="6" type="body"/>
          </p:nvPr>
        </p:nvSpPr>
        <p:spPr>
          <a:xfrm>
            <a:off x="5432050" y="1029775"/>
            <a:ext cx="3704100" cy="510600"/>
          </a:xfrm>
          <a:prstGeom prst="rect">
            <a:avLst/>
          </a:prstGeom>
          <a:effectLst>
            <a:outerShdw blurRad="5000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00"/>
                </a:solidFill>
              </a:rPr>
              <a:t>               Survival rates by:</a:t>
            </a:r>
            <a:endParaRPr b="1" sz="14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cxnSp>
        <p:nvCxnSpPr>
          <p:cNvPr id="747" name="Google Shape;747;p96"/>
          <p:cNvCxnSpPr/>
          <p:nvPr/>
        </p:nvCxnSpPr>
        <p:spPr>
          <a:xfrm flipH="1">
            <a:off x="6052225" y="516625"/>
            <a:ext cx="22500" cy="3653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8" name="Google Shape;748;p96"/>
          <p:cNvSpPr txBox="1"/>
          <p:nvPr>
            <p:ph idx="1" type="subTitle"/>
          </p:nvPr>
        </p:nvSpPr>
        <p:spPr>
          <a:xfrm>
            <a:off x="-26775" y="2171725"/>
            <a:ext cx="2750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Created </a:t>
            </a:r>
            <a:r>
              <a:rPr b="1" lang="en" sz="14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AgeGroup</a:t>
            </a:r>
            <a:r>
              <a:rPr b="1" lang="en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with </a:t>
            </a:r>
            <a:r>
              <a:rPr b="1" lang="en" sz="14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cut()</a:t>
            </a:r>
            <a:br>
              <a:rPr b="1" lang="en" sz="14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b="1" sz="1400">
              <a:solidFill>
                <a:srgbClr val="FFFF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96"/>
          <p:cNvSpPr txBox="1"/>
          <p:nvPr>
            <p:ph idx="2" type="body"/>
          </p:nvPr>
        </p:nvSpPr>
        <p:spPr>
          <a:xfrm>
            <a:off x="-26775" y="2478500"/>
            <a:ext cx="27501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00"/>
                </a:solidFill>
              </a:rPr>
              <a:t>Selected key variables: Sex, Class, Fare, age, Survived, Embarked.</a:t>
            </a:r>
            <a:br>
              <a:rPr lang="en" sz="1400">
                <a:solidFill>
                  <a:srgbClr val="FF0000"/>
                </a:solidFill>
              </a:rPr>
            </a:br>
            <a:endParaRPr sz="1400">
              <a:solidFill>
                <a:srgbClr val="FF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50" name="Google Shape;750;p96"/>
          <p:cNvSpPr txBox="1"/>
          <p:nvPr>
            <p:ph idx="3" type="subTitle"/>
          </p:nvPr>
        </p:nvSpPr>
        <p:spPr>
          <a:xfrm>
            <a:off x="2799850" y="1739875"/>
            <a:ext cx="2557500" cy="17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00"/>
                </a:solidFill>
                <a:latin typeface="Inter"/>
                <a:ea typeface="Inter"/>
                <a:cs typeface="Inter"/>
                <a:sym typeface="Inter"/>
              </a:rPr>
              <a:t>Counted survival outcomes by gender &amp; fare quartiles</a:t>
            </a:r>
            <a:br>
              <a:rPr lang="en" sz="1400">
                <a:solidFill>
                  <a:srgbClr val="FF0000"/>
                </a:solidFill>
              </a:rPr>
            </a:br>
            <a:endParaRPr sz="1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751" name="Google Shape;751;p96"/>
          <p:cNvSpPr txBox="1"/>
          <p:nvPr>
            <p:ph idx="5" type="subTitle"/>
          </p:nvPr>
        </p:nvSpPr>
        <p:spPr>
          <a:xfrm>
            <a:off x="5455225" y="1502413"/>
            <a:ext cx="3930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                  </a:t>
            </a:r>
            <a:r>
              <a:rPr b="1" lang="en" sz="1400">
                <a:solidFill>
                  <a:srgbClr val="FFFF00"/>
                </a:solidFill>
                <a:latin typeface="Inter"/>
                <a:ea typeface="Inter"/>
                <a:cs typeface="Inter"/>
                <a:sym typeface="Inter"/>
              </a:rPr>
              <a:t>Class</a:t>
            </a:r>
            <a:endParaRPr b="1" sz="1400">
              <a:solidFill>
                <a:srgbClr val="FFFF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52" name="Google Shape;752;p96"/>
          <p:cNvSpPr txBox="1"/>
          <p:nvPr>
            <p:ph idx="6" type="body"/>
          </p:nvPr>
        </p:nvSpPr>
        <p:spPr>
          <a:xfrm>
            <a:off x="5455225" y="1797250"/>
            <a:ext cx="3725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0000"/>
                </a:solidFill>
              </a:rPr>
              <a:t>              </a:t>
            </a:r>
            <a:r>
              <a:rPr b="1" lang="en" sz="1400">
                <a:solidFill>
                  <a:srgbClr val="FFFF00"/>
                </a:solidFill>
              </a:rPr>
              <a:t>Gender</a:t>
            </a:r>
            <a:br>
              <a:rPr b="1" lang="en" sz="1400">
                <a:solidFill>
                  <a:srgbClr val="FF0000"/>
                </a:solidFill>
              </a:rPr>
            </a:br>
            <a:endParaRPr b="1" sz="1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53" name="Google Shape;753;p96"/>
          <p:cNvSpPr txBox="1"/>
          <p:nvPr>
            <p:ph idx="6" type="body"/>
          </p:nvPr>
        </p:nvSpPr>
        <p:spPr>
          <a:xfrm>
            <a:off x="5433875" y="2198913"/>
            <a:ext cx="3704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00"/>
                </a:solidFill>
              </a:rPr>
              <a:t>               Age Group</a:t>
            </a:r>
            <a:br>
              <a:rPr b="1" lang="en" sz="1400">
                <a:solidFill>
                  <a:srgbClr val="FFFF00"/>
                </a:solidFill>
              </a:rPr>
            </a:br>
            <a:endParaRPr b="1" sz="14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54" name="Google Shape;754;p96"/>
          <p:cNvSpPr txBox="1"/>
          <p:nvPr>
            <p:ph idx="6" type="body"/>
          </p:nvPr>
        </p:nvSpPr>
        <p:spPr>
          <a:xfrm>
            <a:off x="5433875" y="2649650"/>
            <a:ext cx="3725400" cy="367800"/>
          </a:xfrm>
          <a:prstGeom prst="rect">
            <a:avLst/>
          </a:prstGeom>
          <a:effectLst>
            <a:outerShdw blurRad="3143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00"/>
                </a:solidFill>
              </a:rPr>
              <a:t>               Embarkation Port</a:t>
            </a:r>
            <a:br>
              <a:rPr b="1" lang="en" sz="1400">
                <a:solidFill>
                  <a:srgbClr val="FFFF00"/>
                </a:solidFill>
              </a:rPr>
            </a:br>
            <a:endParaRPr b="1" sz="14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100"/>
            </a:br>
            <a:endParaRPr b="1"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55" name="Google Shape;755;p96"/>
          <p:cNvSpPr txBox="1"/>
          <p:nvPr>
            <p:ph idx="6" type="body"/>
          </p:nvPr>
        </p:nvSpPr>
        <p:spPr>
          <a:xfrm>
            <a:off x="5433875" y="3100375"/>
            <a:ext cx="3704100" cy="510600"/>
          </a:xfrm>
          <a:prstGeom prst="rect">
            <a:avLst/>
          </a:prstGeom>
          <a:effectLst>
            <a:outerShdw blurRad="42863" rotWithShape="0" algn="bl" dir="5400000" dist="190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0000"/>
                </a:solidFill>
              </a:rPr>
              <a:t>                   </a:t>
            </a:r>
            <a:r>
              <a:rPr b="1" lang="en" sz="1400">
                <a:solidFill>
                  <a:srgbClr val="FFFF00"/>
                </a:solidFill>
              </a:rPr>
              <a:t>Fare Quartiles </a:t>
            </a:r>
            <a:endParaRPr b="1" sz="14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00"/>
                </a:solidFill>
              </a:rPr>
              <a:t>               (Socioeconomic Status)</a:t>
            </a:r>
            <a:endParaRPr b="1" sz="14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cxnSp>
        <p:nvCxnSpPr>
          <p:cNvPr id="756" name="Google Shape;756;p96"/>
          <p:cNvCxnSpPr/>
          <p:nvPr/>
        </p:nvCxnSpPr>
        <p:spPr>
          <a:xfrm flipH="1">
            <a:off x="2697163" y="547825"/>
            <a:ext cx="4800" cy="3591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